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819193"/>
    <a:srgbClr val="3817FD"/>
    <a:srgbClr val="3F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B2F07-E3E5-4A3C-8F3F-B0B0185D17A2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57FA3-8819-43C9-8304-27BAEEB696D4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10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B0B95-DB37-40E8-9666-C140EE0A9BA4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30C1B-CE4A-4D48-8351-410EB5EAE5E7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00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30C1B-CE4A-4D48-8351-410EB5EAE5E7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299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570555-F101-4CAA-9EDD-2F90A1C311D6}" type="datetimeFigureOut">
              <a:rPr lang="es-MX" smtClean="0"/>
              <a:pPr/>
              <a:t>14/10/2014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A33B6E-5395-4132-A10B-F49360BF1D41}" type="slidenum">
              <a:rPr lang="es-MX" smtClean="0"/>
              <a:pPr/>
              <a:t>‹#›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14222"/>
            <a:ext cx="4325634" cy="4983130"/>
          </a:xfrm>
          <a:prstGeom prst="rect">
            <a:avLst/>
          </a:prstGeom>
          <a:noFill/>
        </p:spPr>
      </p:pic>
      <p:sp>
        <p:nvSpPr>
          <p:cNvPr id="81" name="80 Rectángulo"/>
          <p:cNvSpPr/>
          <p:nvPr/>
        </p:nvSpPr>
        <p:spPr>
          <a:xfrm>
            <a:off x="1763688" y="260648"/>
            <a:ext cx="5549079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ÓRGANO INTERNO DE CONTROL</a:t>
            </a:r>
          </a:p>
          <a:p>
            <a:pPr algn="ctr"/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SERVICIO DE PROTECCIÓN FEDERAL</a:t>
            </a:r>
          </a:p>
          <a:p>
            <a:pPr algn="ctr"/>
            <a:endParaRPr lang="es-ES" sz="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I. Estructura Orgánica</a:t>
            </a:r>
            <a:endParaRPr lang="es-E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graphicFrame>
        <p:nvGraphicFramePr>
          <p:cNvPr id="49" name="4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37926"/>
              </p:ext>
            </p:extLst>
          </p:nvPr>
        </p:nvGraphicFramePr>
        <p:xfrm>
          <a:off x="6917765" y="1556792"/>
          <a:ext cx="1974715" cy="14171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{125E5076-3810-47DD-B79F-674D7AD40C01}</a:tableStyleId>
              </a:tblPr>
              <a:tblGrid>
                <a:gridCol w="493679"/>
                <a:gridCol w="1481036"/>
              </a:tblGrid>
              <a:tr h="274121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NIVEL</a:t>
                      </a:r>
                      <a:endParaRPr lang="es-MX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PUESTO</a:t>
                      </a:r>
                      <a:endParaRPr lang="es-MX" sz="9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03303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KC2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DIRECTOR</a:t>
                      </a:r>
                      <a:r>
                        <a:rPr lang="es-MX" sz="900" b="1" baseline="0" dirty="0" smtClean="0"/>
                        <a:t> GENERAL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</a:tr>
              <a:tr h="203303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MC2</a:t>
                      </a:r>
                      <a:endParaRPr lang="es-MX" sz="9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DIRECTOR</a:t>
                      </a:r>
                      <a:r>
                        <a:rPr lang="es-MX" sz="900" b="1" baseline="0" dirty="0" smtClean="0"/>
                        <a:t> DE ÁREA</a:t>
                      </a:r>
                      <a:endParaRPr lang="es-MX" sz="9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3303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NC2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SUBDIRECTOR DE ÁREA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</a:tr>
              <a:tr h="208813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OC1</a:t>
                      </a:r>
                      <a:endParaRPr lang="es-MX" sz="9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JEFE</a:t>
                      </a:r>
                      <a:r>
                        <a:rPr lang="es-MX" sz="900" b="1" baseline="0" dirty="0" smtClean="0"/>
                        <a:t> DE DEPARTAMENTO</a:t>
                      </a:r>
                      <a:endParaRPr lang="es-MX" sz="9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3303"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PA1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SECRETARIA / ASISTENTE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43 Tabla"/>
          <p:cNvGraphicFramePr>
            <a:graphicFrameLocks noGrp="1"/>
          </p:cNvGraphicFramePr>
          <p:nvPr/>
        </p:nvGraphicFramePr>
        <p:xfrm>
          <a:off x="179512" y="1633811"/>
          <a:ext cx="1440160" cy="914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{125E5076-3810-47DD-B79F-674D7AD40C01}</a:tableStyleId>
              </a:tblPr>
              <a:tblGrid>
                <a:gridCol w="720080"/>
                <a:gridCol w="720080"/>
              </a:tblGrid>
              <a:tr h="217712"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NIVEL</a:t>
                      </a:r>
                      <a:endParaRPr lang="es-MX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dirty="0" smtClean="0"/>
                        <a:t>PLAZAS</a:t>
                      </a:r>
                      <a:endParaRPr lang="es-MX" sz="900" dirty="0"/>
                    </a:p>
                  </a:txBody>
                  <a:tcPr/>
                </a:tc>
              </a:tr>
              <a:tr h="217712">
                <a:tc>
                  <a:txBody>
                    <a:bodyPr/>
                    <a:lstStyle/>
                    <a:p>
                      <a:r>
                        <a:rPr lang="es-MX" sz="900" b="1" dirty="0" smtClean="0"/>
                        <a:t>MANDOS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16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</a:tr>
              <a:tr h="217712">
                <a:tc>
                  <a:txBody>
                    <a:bodyPr/>
                    <a:lstStyle/>
                    <a:p>
                      <a:r>
                        <a:rPr lang="es-MX" sz="900" b="1" dirty="0" smtClean="0"/>
                        <a:t>ENLACE</a:t>
                      </a:r>
                      <a:endParaRPr lang="es-MX" sz="9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2</a:t>
                      </a:r>
                      <a:endParaRPr lang="es-MX" sz="9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5948">
                <a:tc>
                  <a:txBody>
                    <a:bodyPr/>
                    <a:lstStyle/>
                    <a:p>
                      <a:r>
                        <a:rPr lang="es-MX" sz="900" b="1" dirty="0" smtClean="0"/>
                        <a:t>TOTAL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 smtClean="0"/>
                        <a:t>18</a:t>
                      </a:r>
                      <a:endParaRPr lang="es-MX" sz="900" b="1" dirty="0"/>
                    </a:p>
                  </a:txBody>
                  <a:tcPr>
                    <a:solidFill>
                      <a:srgbClr val="819193"/>
                    </a:solidFill>
                  </a:tcPr>
                </a:tc>
              </a:tr>
            </a:tbl>
          </a:graphicData>
        </a:graphic>
      </p:graphicFrame>
      <p:grpSp>
        <p:nvGrpSpPr>
          <p:cNvPr id="10" name="122 Grupo"/>
          <p:cNvGrpSpPr/>
          <p:nvPr/>
        </p:nvGrpSpPr>
        <p:grpSpPr>
          <a:xfrm>
            <a:off x="323528" y="1844824"/>
            <a:ext cx="8352928" cy="4320480"/>
            <a:chOff x="0" y="0"/>
            <a:chExt cx="10700391" cy="5558566"/>
          </a:xfrm>
        </p:grpSpPr>
        <p:grpSp>
          <p:nvGrpSpPr>
            <p:cNvPr id="11" name="17 Grupo"/>
            <p:cNvGrpSpPr/>
            <p:nvPr/>
          </p:nvGrpSpPr>
          <p:grpSpPr>
            <a:xfrm>
              <a:off x="3857625" y="0"/>
              <a:ext cx="2933700" cy="819859"/>
              <a:chOff x="3857625" y="0"/>
              <a:chExt cx="2265289" cy="66745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94" name="18 Rectángulo"/>
              <p:cNvSpPr/>
              <p:nvPr/>
            </p:nvSpPr>
            <p:spPr>
              <a:xfrm>
                <a:off x="3857625" y="0"/>
                <a:ext cx="2265289" cy="6674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95" name="19 Rectángulo"/>
              <p:cNvSpPr/>
              <p:nvPr/>
            </p:nvSpPr>
            <p:spPr>
              <a:xfrm>
                <a:off x="3857625" y="0"/>
                <a:ext cx="2265289" cy="6674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00" kern="1200">
                    <a:latin typeface="Franklin Gothic Demi Cond" pitchFamily="34" charset="0"/>
                  </a:rPr>
                  <a:t>TITULAR DEL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00" kern="1200">
                    <a:latin typeface="Franklin Gothic Demi Cond" pitchFamily="34" charset="0"/>
                  </a:rPr>
                  <a:t> ÓRGANO INTERNO DE CONTROL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00" kern="1200">
                    <a:latin typeface="Franklin Gothic Demi Cond" pitchFamily="34" charset="0"/>
                  </a:rPr>
                  <a:t>KC2</a:t>
                </a:r>
              </a:p>
            </p:txBody>
          </p:sp>
        </p:grpSp>
        <p:grpSp>
          <p:nvGrpSpPr>
            <p:cNvPr id="12" name="20 Grupo"/>
            <p:cNvGrpSpPr/>
            <p:nvPr/>
          </p:nvGrpSpPr>
          <p:grpSpPr>
            <a:xfrm>
              <a:off x="5715000" y="1276349"/>
              <a:ext cx="1334918" cy="552451"/>
              <a:chOff x="5715000" y="1276349"/>
              <a:chExt cx="1334918" cy="505807"/>
            </a:xfrm>
            <a:scene3d>
              <a:camera prst="orthographicFront"/>
              <a:lightRig rig="flat" dir="t"/>
            </a:scene3d>
          </p:grpSpPr>
          <p:sp>
            <p:nvSpPr>
              <p:cNvPr id="92" name="21 Rectángulo"/>
              <p:cNvSpPr/>
              <p:nvPr/>
            </p:nvSpPr>
            <p:spPr>
              <a:xfrm>
                <a:off x="5715000" y="1276349"/>
                <a:ext cx="1334918" cy="50580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93" name="22 Rectángulo"/>
              <p:cNvSpPr/>
              <p:nvPr/>
            </p:nvSpPr>
            <p:spPr>
              <a:xfrm>
                <a:off x="5715000" y="1276349"/>
                <a:ext cx="1334918" cy="5058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700" kern="1200">
                    <a:latin typeface="Franklin Gothic Demi Cond" pitchFamily="34" charset="0"/>
                  </a:rPr>
                  <a:t>SECRETARIA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700" kern="1200">
                    <a:latin typeface="Franklin Gothic Demi Cond" pitchFamily="34" charset="0"/>
                  </a:rPr>
                  <a:t> ASISTENTE DEL TITULAR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700" kern="1200">
                    <a:latin typeface="Franklin Gothic Demi Cond" pitchFamily="34" charset="0"/>
                  </a:rPr>
                  <a:t>PA1</a:t>
                </a:r>
              </a:p>
            </p:txBody>
          </p:sp>
        </p:grpSp>
        <p:grpSp>
          <p:nvGrpSpPr>
            <p:cNvPr id="13" name="23 Grupo"/>
            <p:cNvGrpSpPr/>
            <p:nvPr/>
          </p:nvGrpSpPr>
          <p:grpSpPr>
            <a:xfrm>
              <a:off x="3486150" y="1266825"/>
              <a:ext cx="1447800" cy="569420"/>
              <a:chOff x="3486150" y="1266825"/>
              <a:chExt cx="1334918" cy="455120"/>
            </a:xfrm>
            <a:scene3d>
              <a:camera prst="orthographicFront"/>
              <a:lightRig rig="flat" dir="t"/>
            </a:scene3d>
          </p:grpSpPr>
          <p:sp>
            <p:nvSpPr>
              <p:cNvPr id="90" name="24 Rectángulo"/>
              <p:cNvSpPr/>
              <p:nvPr/>
            </p:nvSpPr>
            <p:spPr>
              <a:xfrm>
                <a:off x="3486150" y="1266825"/>
                <a:ext cx="1334918" cy="455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91" name="25 Rectángulo"/>
              <p:cNvSpPr/>
              <p:nvPr/>
            </p:nvSpPr>
            <p:spPr>
              <a:xfrm>
                <a:off x="3486150" y="1266825"/>
                <a:ext cx="1334918" cy="45512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700" kern="1200">
                    <a:latin typeface="Franklin Gothic Demi Cond" pitchFamily="34" charset="0"/>
                  </a:rPr>
                  <a:t>SECRETARIA DE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700" kern="1200">
                    <a:latin typeface="Franklin Gothic Demi Cond" pitchFamily="34" charset="0"/>
                  </a:rPr>
                  <a:t> APOYO A TITULARES</a:t>
                </a:r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700" kern="1200">
                    <a:latin typeface="Franklin Gothic Demi Cond" pitchFamily="34" charset="0"/>
                  </a:rPr>
                  <a:t> PA1</a:t>
                </a:r>
              </a:p>
            </p:txBody>
          </p:sp>
        </p:grpSp>
        <p:grpSp>
          <p:nvGrpSpPr>
            <p:cNvPr id="14" name="29 Grupo"/>
            <p:cNvGrpSpPr/>
            <p:nvPr/>
          </p:nvGrpSpPr>
          <p:grpSpPr>
            <a:xfrm>
              <a:off x="0" y="4888726"/>
              <a:ext cx="1334918" cy="667459"/>
              <a:chOff x="0" y="4888726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88" name="30 Rectángulo"/>
              <p:cNvSpPr/>
              <p:nvPr/>
            </p:nvSpPr>
            <p:spPr>
              <a:xfrm>
                <a:off x="0" y="4888726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9" name="31 Rectángulo"/>
              <p:cNvSpPr/>
              <p:nvPr/>
            </p:nvSpPr>
            <p:spPr>
              <a:xfrm>
                <a:off x="0" y="4888726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JEFE</a:t>
                </a:r>
                <a:r>
                  <a:rPr lang="es-MX" sz="800" kern="1200" baseline="0">
                    <a:latin typeface="Franklin Gothic Demi Cond" pitchFamily="34" charset="0"/>
                  </a:rPr>
                  <a:t> DE DEPARTAMENTO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CONSULTOR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OC1</a:t>
                </a:r>
                <a:endParaRPr lang="es-MX" sz="800" kern="1200">
                  <a:latin typeface="Franklin Gothic Demi Cond" pitchFamily="34" charset="0"/>
                </a:endParaRPr>
              </a:p>
            </p:txBody>
          </p:sp>
        </p:grpSp>
        <p:grpSp>
          <p:nvGrpSpPr>
            <p:cNvPr id="15" name="32 Grupo"/>
            <p:cNvGrpSpPr/>
            <p:nvPr/>
          </p:nvGrpSpPr>
          <p:grpSpPr>
            <a:xfrm>
              <a:off x="1733550" y="3933825"/>
              <a:ext cx="1334918" cy="667459"/>
              <a:chOff x="1733550" y="3933825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86" name="33 Rectángulo"/>
              <p:cNvSpPr/>
              <p:nvPr/>
            </p:nvSpPr>
            <p:spPr>
              <a:xfrm>
                <a:off x="1733550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7" name="34 Rectángulo"/>
              <p:cNvSpPr/>
              <p:nvPr/>
            </p:nvSpPr>
            <p:spPr>
              <a:xfrm>
                <a:off x="1733550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SUBDIRECTOR CONSULTOR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NC2</a:t>
                </a:r>
              </a:p>
            </p:txBody>
          </p:sp>
        </p:grpSp>
        <p:grpSp>
          <p:nvGrpSpPr>
            <p:cNvPr id="16" name="35 Grupo"/>
            <p:cNvGrpSpPr/>
            <p:nvPr/>
          </p:nvGrpSpPr>
          <p:grpSpPr>
            <a:xfrm>
              <a:off x="1735931" y="4888726"/>
              <a:ext cx="1334918" cy="667459"/>
              <a:chOff x="1735931" y="4888726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84" name="36 Rectángulo"/>
              <p:cNvSpPr/>
              <p:nvPr/>
            </p:nvSpPr>
            <p:spPr>
              <a:xfrm>
                <a:off x="1735931" y="4888726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5" name="37 Rectángulo"/>
              <p:cNvSpPr/>
              <p:nvPr/>
            </p:nvSpPr>
            <p:spPr>
              <a:xfrm>
                <a:off x="1735931" y="4888726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JEFE</a:t>
                </a:r>
                <a:r>
                  <a:rPr lang="es-MX" sz="800" kern="1200" baseline="0">
                    <a:latin typeface="Franklin Gothic Demi Cond" pitchFamily="34" charset="0"/>
                  </a:rPr>
                  <a:t> DE DEPARTAMENTO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CONSULTOR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OC1</a:t>
                </a:r>
                <a:endParaRPr lang="es-MX" sz="800" kern="1200">
                  <a:latin typeface="Franklin Gothic Demi Cond" pitchFamily="34" charset="0"/>
                </a:endParaRPr>
              </a:p>
            </p:txBody>
          </p:sp>
        </p:grpSp>
        <p:grpSp>
          <p:nvGrpSpPr>
            <p:cNvPr id="17" name="38 Grupo"/>
            <p:cNvGrpSpPr/>
            <p:nvPr/>
          </p:nvGrpSpPr>
          <p:grpSpPr>
            <a:xfrm>
              <a:off x="3814740" y="3933825"/>
              <a:ext cx="1334918" cy="667459"/>
              <a:chOff x="3814740" y="3933825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82" name="39 Rectángulo"/>
              <p:cNvSpPr/>
              <p:nvPr/>
            </p:nvSpPr>
            <p:spPr>
              <a:xfrm>
                <a:off x="3814740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3" name="40 Rectángulo"/>
              <p:cNvSpPr/>
              <p:nvPr/>
            </p:nvSpPr>
            <p:spPr>
              <a:xfrm>
                <a:off x="3814740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SUBDIRECTOR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 AUDITOR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NC2</a:t>
                </a:r>
              </a:p>
            </p:txBody>
          </p:sp>
        </p:grpSp>
        <p:grpSp>
          <p:nvGrpSpPr>
            <p:cNvPr id="18" name="41 Grupo"/>
            <p:cNvGrpSpPr/>
            <p:nvPr/>
          </p:nvGrpSpPr>
          <p:grpSpPr>
            <a:xfrm>
              <a:off x="3812359" y="4891107"/>
              <a:ext cx="1334918" cy="667459"/>
              <a:chOff x="3812359" y="4891107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79" name="42 Rectángulo"/>
              <p:cNvSpPr/>
              <p:nvPr/>
            </p:nvSpPr>
            <p:spPr>
              <a:xfrm>
                <a:off x="3812359" y="4891107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0" name="43 Rectángulo"/>
              <p:cNvSpPr/>
              <p:nvPr/>
            </p:nvSpPr>
            <p:spPr>
              <a:xfrm>
                <a:off x="3812359" y="4891107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JEFE</a:t>
                </a:r>
                <a:r>
                  <a:rPr lang="es-MX" sz="800" kern="1200" baseline="0">
                    <a:latin typeface="Franklin Gothic Demi Cond" pitchFamily="34" charset="0"/>
                  </a:rPr>
                  <a:t> DE DEPARTAMENTO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AUDITOR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OC1</a:t>
                </a:r>
                <a:endParaRPr lang="es-MX" sz="800" kern="1200">
                  <a:latin typeface="Franklin Gothic Demi Cond" pitchFamily="34" charset="0"/>
                </a:endParaRPr>
              </a:p>
            </p:txBody>
          </p:sp>
        </p:grpSp>
        <p:grpSp>
          <p:nvGrpSpPr>
            <p:cNvPr id="19" name="44 Grupo"/>
            <p:cNvGrpSpPr/>
            <p:nvPr/>
          </p:nvGrpSpPr>
          <p:grpSpPr>
            <a:xfrm>
              <a:off x="5550711" y="3933825"/>
              <a:ext cx="1334918" cy="667459"/>
              <a:chOff x="5550711" y="3933825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77" name="45 Rectángulo"/>
              <p:cNvSpPr/>
              <p:nvPr/>
            </p:nvSpPr>
            <p:spPr>
              <a:xfrm>
                <a:off x="5550711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8" name="46 Rectángulo"/>
              <p:cNvSpPr/>
              <p:nvPr/>
            </p:nvSpPr>
            <p:spPr>
              <a:xfrm>
                <a:off x="5550711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dirty="0">
                    <a:latin typeface="Franklin Gothic Demi Cond" pitchFamily="34" charset="0"/>
                  </a:rPr>
                  <a:t>SUBDIRECTOR 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dirty="0">
                    <a:latin typeface="Franklin Gothic Demi Cond" pitchFamily="34" charset="0"/>
                  </a:rPr>
                  <a:t>AUDITOR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dirty="0">
                    <a:latin typeface="Franklin Gothic Demi Cond" pitchFamily="34" charset="0"/>
                  </a:rPr>
                  <a:t>NC2</a:t>
                </a:r>
              </a:p>
            </p:txBody>
          </p:sp>
        </p:grpSp>
        <p:grpSp>
          <p:nvGrpSpPr>
            <p:cNvPr id="20" name="47 Grupo"/>
            <p:cNvGrpSpPr/>
            <p:nvPr/>
          </p:nvGrpSpPr>
          <p:grpSpPr>
            <a:xfrm>
              <a:off x="5550711" y="4891107"/>
              <a:ext cx="1334918" cy="667459"/>
              <a:chOff x="5550711" y="4891107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75" name="48 Rectángulo"/>
              <p:cNvSpPr/>
              <p:nvPr/>
            </p:nvSpPr>
            <p:spPr>
              <a:xfrm>
                <a:off x="5550711" y="4891107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6" name="49 Rectángulo"/>
              <p:cNvSpPr/>
              <p:nvPr/>
            </p:nvSpPr>
            <p:spPr>
              <a:xfrm>
                <a:off x="5550711" y="4891107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JEFE</a:t>
                </a:r>
                <a:r>
                  <a:rPr lang="es-MX" sz="800" kern="1200" baseline="0">
                    <a:latin typeface="Franklin Gothic Demi Cond" pitchFamily="34" charset="0"/>
                  </a:rPr>
                  <a:t> DE DEPARTAMENTO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AUDITOR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OC1</a:t>
                </a:r>
                <a:endParaRPr lang="es-MX" sz="800" kern="1200">
                  <a:latin typeface="Franklin Gothic Demi Cond" pitchFamily="34" charset="0"/>
                </a:endParaRPr>
              </a:p>
            </p:txBody>
          </p:sp>
        </p:grpSp>
        <p:grpSp>
          <p:nvGrpSpPr>
            <p:cNvPr id="21" name="50 Grupo"/>
            <p:cNvGrpSpPr/>
            <p:nvPr/>
          </p:nvGrpSpPr>
          <p:grpSpPr>
            <a:xfrm>
              <a:off x="7624740" y="3933825"/>
              <a:ext cx="1334918" cy="667459"/>
              <a:chOff x="7624740" y="3933825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73" name="51 Rectángulo"/>
              <p:cNvSpPr/>
              <p:nvPr/>
            </p:nvSpPr>
            <p:spPr>
              <a:xfrm>
                <a:off x="7624740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4" name="52 Rectángulo"/>
              <p:cNvSpPr/>
              <p:nvPr/>
            </p:nvSpPr>
            <p:spPr>
              <a:xfrm>
                <a:off x="7624740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SUBDIRECTOR 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ABOGADO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NC2</a:t>
                </a:r>
              </a:p>
            </p:txBody>
          </p:sp>
        </p:grpSp>
        <p:grpSp>
          <p:nvGrpSpPr>
            <p:cNvPr id="22" name="53 Grupo"/>
            <p:cNvGrpSpPr/>
            <p:nvPr/>
          </p:nvGrpSpPr>
          <p:grpSpPr>
            <a:xfrm>
              <a:off x="7627121" y="4888726"/>
              <a:ext cx="1334918" cy="667459"/>
              <a:chOff x="7627121" y="4888726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71" name="54 Rectángulo"/>
              <p:cNvSpPr/>
              <p:nvPr/>
            </p:nvSpPr>
            <p:spPr>
              <a:xfrm>
                <a:off x="7627121" y="4888726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2" name="55 Rectángulo"/>
              <p:cNvSpPr/>
              <p:nvPr/>
            </p:nvSpPr>
            <p:spPr>
              <a:xfrm>
                <a:off x="7627121" y="4888726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JEFE</a:t>
                </a:r>
                <a:r>
                  <a:rPr lang="es-MX" sz="800" kern="1200" baseline="0">
                    <a:latin typeface="Franklin Gothic Demi Cond" pitchFamily="34" charset="0"/>
                  </a:rPr>
                  <a:t> DE DEPARTAMENTO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ABOGADO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OC1</a:t>
                </a:r>
                <a:endParaRPr lang="es-MX" sz="800" kern="1200">
                  <a:latin typeface="Franklin Gothic Demi Cond" pitchFamily="34" charset="0"/>
                </a:endParaRPr>
              </a:p>
            </p:txBody>
          </p:sp>
        </p:grpSp>
        <p:grpSp>
          <p:nvGrpSpPr>
            <p:cNvPr id="23" name="56 Grupo"/>
            <p:cNvGrpSpPr/>
            <p:nvPr/>
          </p:nvGrpSpPr>
          <p:grpSpPr>
            <a:xfrm>
              <a:off x="9360711" y="3933825"/>
              <a:ext cx="1334918" cy="667459"/>
              <a:chOff x="9360711" y="3933825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69" name="57 Rectángulo"/>
              <p:cNvSpPr/>
              <p:nvPr/>
            </p:nvSpPr>
            <p:spPr>
              <a:xfrm>
                <a:off x="9360711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0" name="58 Rectángulo"/>
              <p:cNvSpPr/>
              <p:nvPr/>
            </p:nvSpPr>
            <p:spPr>
              <a:xfrm>
                <a:off x="9360711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SUBDIRECTOR 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ABOGADO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NC2</a:t>
                </a:r>
              </a:p>
            </p:txBody>
          </p:sp>
        </p:grpSp>
        <p:grpSp>
          <p:nvGrpSpPr>
            <p:cNvPr id="24" name="59 Grupo"/>
            <p:cNvGrpSpPr/>
            <p:nvPr/>
          </p:nvGrpSpPr>
          <p:grpSpPr>
            <a:xfrm>
              <a:off x="9365473" y="4888726"/>
              <a:ext cx="1334918" cy="667459"/>
              <a:chOff x="9365473" y="4888726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67" name="60 Rectángulo"/>
              <p:cNvSpPr/>
              <p:nvPr/>
            </p:nvSpPr>
            <p:spPr>
              <a:xfrm>
                <a:off x="9365473" y="4888726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68" name="61 Rectángulo"/>
              <p:cNvSpPr/>
              <p:nvPr/>
            </p:nvSpPr>
            <p:spPr>
              <a:xfrm>
                <a:off x="9365473" y="4888726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JEFE</a:t>
                </a:r>
                <a:r>
                  <a:rPr lang="es-MX" sz="800" kern="1200" baseline="0">
                    <a:latin typeface="Franklin Gothic Demi Cond" pitchFamily="34" charset="0"/>
                  </a:rPr>
                  <a:t> DE DEPARTAMENTO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ABOGADO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 baseline="0">
                    <a:latin typeface="Franklin Gothic Demi Cond" pitchFamily="34" charset="0"/>
                  </a:rPr>
                  <a:t>OC1</a:t>
                </a:r>
                <a:endParaRPr lang="es-MX" sz="800" kern="1200">
                  <a:latin typeface="Franklin Gothic Demi Cond" pitchFamily="34" charset="0"/>
                </a:endParaRPr>
              </a:p>
            </p:txBody>
          </p:sp>
        </p:grpSp>
        <p:cxnSp>
          <p:nvCxnSpPr>
            <p:cNvPr id="25" name="63 Conector recto"/>
            <p:cNvCxnSpPr>
              <a:stCxn id="56" idx="2"/>
            </p:cNvCxnSpPr>
            <p:nvPr/>
          </p:nvCxnSpPr>
          <p:spPr>
            <a:xfrm>
              <a:off x="5324475" y="819859"/>
              <a:ext cx="0" cy="16566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65 Conector recto"/>
            <p:cNvCxnSpPr/>
            <p:nvPr/>
          </p:nvCxnSpPr>
          <p:spPr>
            <a:xfrm>
              <a:off x="4933950" y="1551535"/>
              <a:ext cx="781050" cy="1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68 Conector recto"/>
            <p:cNvCxnSpPr/>
            <p:nvPr/>
          </p:nvCxnSpPr>
          <p:spPr>
            <a:xfrm>
              <a:off x="1495425" y="2200275"/>
              <a:ext cx="7646194" cy="119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71 Conector recto"/>
            <p:cNvCxnSpPr/>
            <p:nvPr/>
          </p:nvCxnSpPr>
          <p:spPr>
            <a:xfrm flipH="1">
              <a:off x="1500187" y="2190750"/>
              <a:ext cx="4763" cy="2857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76 Conector recto"/>
            <p:cNvCxnSpPr/>
            <p:nvPr/>
          </p:nvCxnSpPr>
          <p:spPr>
            <a:xfrm flipH="1">
              <a:off x="9124950" y="2200275"/>
              <a:ext cx="4763" cy="2857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102 Grupo"/>
            <p:cNvGrpSpPr/>
            <p:nvPr/>
          </p:nvGrpSpPr>
          <p:grpSpPr>
            <a:xfrm>
              <a:off x="657222" y="3286835"/>
              <a:ext cx="1754984" cy="646990"/>
              <a:chOff x="657222" y="3286835"/>
              <a:chExt cx="1754984" cy="646990"/>
            </a:xfrm>
          </p:grpSpPr>
          <p:cxnSp>
            <p:nvCxnSpPr>
              <p:cNvPr id="63" name="78 Conector recto"/>
              <p:cNvCxnSpPr/>
              <p:nvPr/>
            </p:nvCxnSpPr>
            <p:spPr>
              <a:xfrm>
                <a:off x="1500187" y="3286835"/>
                <a:ext cx="4763" cy="370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81 Conector recto"/>
              <p:cNvCxnSpPr/>
              <p:nvPr/>
            </p:nvCxnSpPr>
            <p:spPr>
              <a:xfrm>
                <a:off x="657222" y="3657602"/>
                <a:ext cx="1754984" cy="23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84 Conector recto"/>
              <p:cNvCxnSpPr>
                <a:endCxn id="45" idx="0"/>
              </p:cNvCxnSpPr>
              <p:nvPr/>
            </p:nvCxnSpPr>
            <p:spPr>
              <a:xfrm flipH="1">
                <a:off x="667459" y="3650456"/>
                <a:ext cx="1672" cy="2833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91 Conector recto"/>
              <p:cNvCxnSpPr>
                <a:endCxn id="87" idx="0"/>
              </p:cNvCxnSpPr>
              <p:nvPr/>
            </p:nvCxnSpPr>
            <p:spPr>
              <a:xfrm>
                <a:off x="2399537" y="3650464"/>
                <a:ext cx="1472" cy="2833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2 Grupo"/>
            <p:cNvGrpSpPr/>
            <p:nvPr/>
          </p:nvGrpSpPr>
          <p:grpSpPr>
            <a:xfrm>
              <a:off x="219074" y="2476501"/>
              <a:ext cx="2581276" cy="810334"/>
              <a:chOff x="219074" y="2476501"/>
              <a:chExt cx="1515760" cy="66745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61" name="3 Rectángulo"/>
              <p:cNvSpPr/>
              <p:nvPr/>
            </p:nvSpPr>
            <p:spPr>
              <a:xfrm>
                <a:off x="230261" y="2476501"/>
                <a:ext cx="1504573" cy="6674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62" name="4 Rectángulo"/>
              <p:cNvSpPr/>
              <p:nvPr/>
            </p:nvSpPr>
            <p:spPr>
              <a:xfrm>
                <a:off x="219074" y="2476501"/>
                <a:ext cx="1504573" cy="6674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TITULAR DEL ÁREA DE AUDITORÍA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 PARA DESARROLLO Y MEJORA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 DE LA GESTIÓN PÚBLICA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MC2</a:t>
                </a:r>
                <a:endParaRPr lang="es-MX" sz="900" kern="1200">
                  <a:latin typeface="Franklin Gothic Demi Cond" pitchFamily="34" charset="0"/>
                </a:endParaRPr>
              </a:p>
            </p:txBody>
          </p:sp>
        </p:grpSp>
        <p:grpSp>
          <p:nvGrpSpPr>
            <p:cNvPr id="32" name="103 Grupo"/>
            <p:cNvGrpSpPr/>
            <p:nvPr/>
          </p:nvGrpSpPr>
          <p:grpSpPr>
            <a:xfrm>
              <a:off x="4471796" y="3281389"/>
              <a:ext cx="1754984" cy="646990"/>
              <a:chOff x="4471796" y="3281389"/>
              <a:chExt cx="1754984" cy="646990"/>
            </a:xfrm>
          </p:grpSpPr>
          <p:cxnSp>
            <p:nvCxnSpPr>
              <p:cNvPr id="57" name="104 Conector recto"/>
              <p:cNvCxnSpPr/>
              <p:nvPr/>
            </p:nvCxnSpPr>
            <p:spPr>
              <a:xfrm>
                <a:off x="5314761" y="3281389"/>
                <a:ext cx="4763" cy="370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105 Conector recto"/>
              <p:cNvCxnSpPr/>
              <p:nvPr/>
            </p:nvCxnSpPr>
            <p:spPr>
              <a:xfrm>
                <a:off x="4471796" y="3652156"/>
                <a:ext cx="1754984" cy="23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106 Conector recto"/>
              <p:cNvCxnSpPr/>
              <p:nvPr/>
            </p:nvCxnSpPr>
            <p:spPr>
              <a:xfrm flipH="1">
                <a:off x="4482033" y="3645010"/>
                <a:ext cx="1672" cy="2833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107 Conector recto"/>
              <p:cNvCxnSpPr/>
              <p:nvPr/>
            </p:nvCxnSpPr>
            <p:spPr>
              <a:xfrm>
                <a:off x="6214111" y="3645018"/>
                <a:ext cx="1472" cy="2833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11 Grupo"/>
            <p:cNvGrpSpPr/>
            <p:nvPr/>
          </p:nvGrpSpPr>
          <p:grpSpPr>
            <a:xfrm>
              <a:off x="4029074" y="2476499"/>
              <a:ext cx="2590801" cy="800101"/>
              <a:chOff x="4029074" y="2476499"/>
              <a:chExt cx="1504573" cy="66745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55" name="12 Rectángulo"/>
              <p:cNvSpPr/>
              <p:nvPr/>
            </p:nvSpPr>
            <p:spPr>
              <a:xfrm>
                <a:off x="4029074" y="2476499"/>
                <a:ext cx="1504573" cy="6674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56" name="13 Rectángulo"/>
              <p:cNvSpPr/>
              <p:nvPr/>
            </p:nvSpPr>
            <p:spPr>
              <a:xfrm>
                <a:off x="4029074" y="2476499"/>
                <a:ext cx="1504573" cy="6674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TITULAR DEL ÁREA DE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 AUDITORÍA INTERNA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MC2</a:t>
                </a:r>
                <a:endParaRPr lang="es-MX" sz="900" kern="1200"/>
              </a:p>
            </p:txBody>
          </p:sp>
        </p:grpSp>
        <p:grpSp>
          <p:nvGrpSpPr>
            <p:cNvPr id="34" name="108 Grupo"/>
            <p:cNvGrpSpPr/>
            <p:nvPr/>
          </p:nvGrpSpPr>
          <p:grpSpPr>
            <a:xfrm>
              <a:off x="8282036" y="3281389"/>
              <a:ext cx="1754984" cy="646990"/>
              <a:chOff x="8282036" y="3281389"/>
              <a:chExt cx="1754984" cy="646990"/>
            </a:xfrm>
          </p:grpSpPr>
          <p:cxnSp>
            <p:nvCxnSpPr>
              <p:cNvPr id="50" name="109 Conector recto"/>
              <p:cNvCxnSpPr/>
              <p:nvPr/>
            </p:nvCxnSpPr>
            <p:spPr>
              <a:xfrm>
                <a:off x="9125001" y="3281389"/>
                <a:ext cx="4763" cy="37076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110 Conector recto"/>
              <p:cNvCxnSpPr/>
              <p:nvPr/>
            </p:nvCxnSpPr>
            <p:spPr>
              <a:xfrm>
                <a:off x="8282036" y="3652156"/>
                <a:ext cx="1754984" cy="237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111 Conector recto"/>
              <p:cNvCxnSpPr/>
              <p:nvPr/>
            </p:nvCxnSpPr>
            <p:spPr>
              <a:xfrm flipH="1">
                <a:off x="8292273" y="3645010"/>
                <a:ext cx="1672" cy="2833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112 Conector recto"/>
              <p:cNvCxnSpPr/>
              <p:nvPr/>
            </p:nvCxnSpPr>
            <p:spPr>
              <a:xfrm>
                <a:off x="10024351" y="3645018"/>
                <a:ext cx="1472" cy="2833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14 Grupo"/>
            <p:cNvGrpSpPr/>
            <p:nvPr/>
          </p:nvGrpSpPr>
          <p:grpSpPr>
            <a:xfrm>
              <a:off x="7827168" y="2486024"/>
              <a:ext cx="2600325" cy="790575"/>
              <a:chOff x="7827168" y="2486024"/>
              <a:chExt cx="1504573" cy="667459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46" name="15 Rectángulo"/>
              <p:cNvSpPr/>
              <p:nvPr/>
            </p:nvSpPr>
            <p:spPr>
              <a:xfrm>
                <a:off x="7827168" y="2486024"/>
                <a:ext cx="1504573" cy="6674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48" name="16 Rectángulo"/>
              <p:cNvSpPr/>
              <p:nvPr/>
            </p:nvSpPr>
            <p:spPr>
              <a:xfrm>
                <a:off x="7827168" y="2486024"/>
                <a:ext cx="1504573" cy="6674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TITULAR DEL ÁREA DE RESPONSABILIDADES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 Y</a:t>
                </a:r>
                <a:r>
                  <a:rPr lang="es-MX" sz="800" kern="1200" baseline="0">
                    <a:latin typeface="Franklin Gothic Demi Cond" pitchFamily="34" charset="0"/>
                  </a:rPr>
                  <a:t> </a:t>
                </a:r>
                <a:r>
                  <a:rPr lang="es-MX" sz="800" kern="1200">
                    <a:latin typeface="Franklin Gothic Demi Cond" pitchFamily="34" charset="0"/>
                  </a:rPr>
                  <a:t>TITULAR DEL  ÁREA DE QUEJAS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MC2</a:t>
                </a:r>
                <a:endParaRPr lang="es-MX" sz="800" kern="1200"/>
              </a:p>
            </p:txBody>
          </p:sp>
        </p:grpSp>
        <p:cxnSp>
          <p:nvCxnSpPr>
            <p:cNvPr id="36" name="113 Conector recto"/>
            <p:cNvCxnSpPr/>
            <p:nvPr/>
          </p:nvCxnSpPr>
          <p:spPr>
            <a:xfrm flipH="1">
              <a:off x="664337" y="4602964"/>
              <a:ext cx="1672" cy="2833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14 Conector recto"/>
            <p:cNvCxnSpPr/>
            <p:nvPr/>
          </p:nvCxnSpPr>
          <p:spPr>
            <a:xfrm>
              <a:off x="2401177" y="4602972"/>
              <a:ext cx="1472" cy="2833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117 Conector recto"/>
            <p:cNvCxnSpPr/>
            <p:nvPr/>
          </p:nvCxnSpPr>
          <p:spPr>
            <a:xfrm flipH="1">
              <a:off x="4479115" y="4605341"/>
              <a:ext cx="1672" cy="2833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118 Conector recto"/>
            <p:cNvCxnSpPr/>
            <p:nvPr/>
          </p:nvCxnSpPr>
          <p:spPr>
            <a:xfrm>
              <a:off x="6215955" y="4605349"/>
              <a:ext cx="1472" cy="2833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119 Conector recto"/>
            <p:cNvCxnSpPr/>
            <p:nvPr/>
          </p:nvCxnSpPr>
          <p:spPr>
            <a:xfrm flipH="1">
              <a:off x="8293941" y="4602964"/>
              <a:ext cx="1672" cy="2833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120 Conector recto"/>
            <p:cNvCxnSpPr/>
            <p:nvPr/>
          </p:nvCxnSpPr>
          <p:spPr>
            <a:xfrm>
              <a:off x="10030781" y="4602972"/>
              <a:ext cx="1472" cy="2833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26 Grupo"/>
            <p:cNvGrpSpPr/>
            <p:nvPr/>
          </p:nvGrpSpPr>
          <p:grpSpPr>
            <a:xfrm>
              <a:off x="0" y="3933825"/>
              <a:ext cx="1334918" cy="667459"/>
              <a:chOff x="0" y="3933825"/>
              <a:chExt cx="1334918" cy="667459"/>
            </a:xfrm>
            <a:solidFill>
              <a:schemeClr val="bg1">
                <a:lumMod val="8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</p:grpSpPr>
          <p:sp>
            <p:nvSpPr>
              <p:cNvPr id="43" name="27 Rectángulo"/>
              <p:cNvSpPr/>
              <p:nvPr/>
            </p:nvSpPr>
            <p:spPr>
              <a:xfrm>
                <a:off x="0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45" name="28 Rectángulo"/>
              <p:cNvSpPr/>
              <p:nvPr/>
            </p:nvSpPr>
            <p:spPr>
              <a:xfrm>
                <a:off x="0" y="3933825"/>
                <a:ext cx="1334918" cy="667459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SUBDIRECTOR CONSULTOR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800" kern="1200">
                    <a:latin typeface="Franklin Gothic Demi Cond" pitchFamily="34" charset="0"/>
                  </a:rPr>
                  <a:t>NC2</a:t>
                </a:r>
              </a:p>
            </p:txBody>
          </p:sp>
        </p:grpSp>
      </p:grpSp>
      <p:pic>
        <p:nvPicPr>
          <p:cNvPr id="98" name="Imagen 8" descr="SFP_color.jpg"/>
          <p:cNvPicPr>
            <a:picLocks noChangeAspect="1"/>
          </p:cNvPicPr>
          <p:nvPr/>
        </p:nvPicPr>
        <p:blipFill>
          <a:blip r:embed="rId4"/>
          <a:srcRect t="24658" b="24078"/>
          <a:stretch>
            <a:fillRect/>
          </a:stretch>
        </p:blipFill>
        <p:spPr>
          <a:xfrm>
            <a:off x="6804248" y="138350"/>
            <a:ext cx="2191160" cy="770370"/>
          </a:xfrm>
          <a:prstGeom prst="rect">
            <a:avLst/>
          </a:prstGeom>
        </p:spPr>
      </p:pic>
      <p:pic>
        <p:nvPicPr>
          <p:cNvPr id="99" name="Imagen 9" descr="SEGOB_color.jpg"/>
          <p:cNvPicPr>
            <a:picLocks noChangeAspect="1"/>
          </p:cNvPicPr>
          <p:nvPr/>
        </p:nvPicPr>
        <p:blipFill>
          <a:blip r:embed="rId5"/>
          <a:srcRect l="2773" t="25531" r="2240" b="27492"/>
          <a:stretch>
            <a:fillRect/>
          </a:stretch>
        </p:blipFill>
        <p:spPr>
          <a:xfrm>
            <a:off x="251520" y="161178"/>
            <a:ext cx="2070693" cy="69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925</TotalTime>
  <Words>153</Words>
  <Application>Microsoft Office PowerPoint</Application>
  <PresentationFormat>On-screen Show (4:3)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Franklin Gothic Book</vt:lpstr>
      <vt:lpstr>Franklin Gothic Demi Cond</vt:lpstr>
      <vt:lpstr>Franklin Gothic Medium</vt:lpstr>
      <vt:lpstr>Wingdings 2</vt:lpstr>
      <vt:lpstr>Viajes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yeni.jaramillo</dc:creator>
  <cp:lastModifiedBy>Hideki san</cp:lastModifiedBy>
  <cp:revision>69</cp:revision>
  <dcterms:created xsi:type="dcterms:W3CDTF">2010-12-07T23:01:53Z</dcterms:created>
  <dcterms:modified xsi:type="dcterms:W3CDTF">2014-10-14T18:18:04Z</dcterms:modified>
</cp:coreProperties>
</file>